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firstSlideNum="0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AF22A4-07DC-43FC-BCB9-E6FD769EC398}">
  <a:tblStyle styleId="{E4AF22A4-07DC-43FC-BCB9-E6FD769EC3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89dba954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889dba9540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89dba954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889dba9540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89dba954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889dba9540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89dba954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889dba9540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89dba954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89dba9540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89dba954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889dba9540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85b12a34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885b12a348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97e97252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97e97252e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97e97252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897e97252e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8a532a12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88a532a12c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7e97252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897e97252e_1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97e97252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897e97252e_1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97e97252e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897e97252e_1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7e97252e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897e97252e_1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8a532a12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88a532a12c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97e97252e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897e97252e_1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97e97252e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897e97252e_1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97e97252e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897e97252e_1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97e97252e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897e97252e_1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97e97252e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897e97252e_1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8a532a12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88a532a12c_4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8a532a12c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88a532a12c_4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8a532a1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88a532a12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8a532a1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88a532a12c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85b12a3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85b12a348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97e97252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897e97252e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85b12a34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885b12a348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97e9725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897e97252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85b12a3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885b12a34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89dba95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889dba9540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7e97252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897e97252e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97e97252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897e97252e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89dba95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889dba9540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or Page 1">
  <p:cSld name="Separator Pag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0" y="1542060"/>
            <a:ext cx="9144000" cy="205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/>
        </p:nvSpPr>
        <p:spPr>
          <a:xfrm>
            <a:off x="7057571" y="-91621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WU PPT Wide Opt 2 - No Wordmark_Separator 1.jpg"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or Page 2">
  <p:cSld name="Separator Pag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0" y="1542060"/>
            <a:ext cx="9144000" cy="205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NWU PPT Wide Opt 2 - No Wordmark_Separator 2.jpg"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3">
  <p:cSld name="Master 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WU PPT Wide Opt 2_Master.jpg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jp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jp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jp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jp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jp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jp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jp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jp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jpg"/><Relationship Id="rId4" Type="http://schemas.openxmlformats.org/officeDocument/2006/relationships/image" Target="../media/image5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RayLazerDragon/dead-leaves-model-ee431-final-projec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WU PPT Wide Opt 2_Cover 1.jpg"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ctrTitle"/>
          </p:nvPr>
        </p:nvSpPr>
        <p:spPr>
          <a:xfrm>
            <a:off x="2298575" y="1556500"/>
            <a:ext cx="61590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Dead Leaves Model: </a:t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Coloring with K-means</a:t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2298575" y="2833304"/>
            <a:ext cx="63954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EE431 Final Project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TzuJui Liu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Zheng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Dead Leaves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444725" y="1472625"/>
            <a:ext cx="2489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Random Process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50" y="1991822"/>
            <a:ext cx="2381346" cy="5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5698500" y="1588825"/>
            <a:ext cx="2759700" cy="2759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5917825" y="1778275"/>
            <a:ext cx="1010700" cy="1010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6400625" y="2224100"/>
            <a:ext cx="1713300" cy="1713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4"/>
          <p:cNvCxnSpPr>
            <a:endCxn id="182" idx="3"/>
          </p:cNvCxnSpPr>
          <p:nvPr/>
        </p:nvCxnSpPr>
        <p:spPr>
          <a:xfrm flipH="1">
            <a:off x="6651532" y="3065193"/>
            <a:ext cx="603300" cy="621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4"/>
          <p:cNvSpPr/>
          <p:nvPr/>
        </p:nvSpPr>
        <p:spPr>
          <a:xfrm>
            <a:off x="7213625" y="3007413"/>
            <a:ext cx="87300" cy="87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651" y="2674227"/>
            <a:ext cx="1010700" cy="33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6889" y="3418680"/>
            <a:ext cx="287761" cy="3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3200" y="2788971"/>
            <a:ext cx="287750" cy="311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4"/>
          <p:cNvGrpSpPr/>
          <p:nvPr/>
        </p:nvGrpSpPr>
        <p:grpSpPr>
          <a:xfrm>
            <a:off x="2093515" y="2517062"/>
            <a:ext cx="1828149" cy="854516"/>
            <a:chOff x="457800" y="2824450"/>
            <a:chExt cx="2292925" cy="1071763"/>
          </a:xfrm>
        </p:grpSpPr>
        <p:pic>
          <p:nvPicPr>
            <p:cNvPr id="189" name="Google Shape;18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9525" y="2891613"/>
              <a:ext cx="1981200" cy="447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9525" y="3419963"/>
              <a:ext cx="1162050" cy="47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4"/>
            <p:cNvSpPr/>
            <p:nvPr/>
          </p:nvSpPr>
          <p:spPr>
            <a:xfrm>
              <a:off x="457800" y="2824450"/>
              <a:ext cx="217500" cy="1010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2" name="Google Shape;19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3188" y="3472584"/>
            <a:ext cx="3128825" cy="4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444725" y="2018175"/>
            <a:ext cx="603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Set</a:t>
            </a:r>
            <a:r>
              <a:rPr lang="en-US"/>
              <a:t>: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444725" y="2679388"/>
            <a:ext cx="1648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Poisson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Process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444725" y="3503800"/>
            <a:ext cx="1463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Measure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444725" y="4071825"/>
            <a:ext cx="1951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Scale Invariance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22775" y="4038400"/>
            <a:ext cx="1010700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8500" y="1588825"/>
            <a:ext cx="2759700" cy="27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Dead Leaves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00" y="1334844"/>
            <a:ext cx="7441980" cy="31276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5"/>
          <p:cNvGrpSpPr/>
          <p:nvPr/>
        </p:nvGrpSpPr>
        <p:grpSpPr>
          <a:xfrm>
            <a:off x="2632038" y="1448750"/>
            <a:ext cx="4142225" cy="2441850"/>
            <a:chOff x="2669850" y="1448750"/>
            <a:chExt cx="4142225" cy="2441850"/>
          </a:xfrm>
        </p:grpSpPr>
        <p:pic>
          <p:nvPicPr>
            <p:cNvPr id="207" name="Google Shape;20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69850" y="1448750"/>
              <a:ext cx="499400" cy="244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2675" y="1448750"/>
              <a:ext cx="499400" cy="2441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25"/>
          <p:cNvGrpSpPr/>
          <p:nvPr/>
        </p:nvGrpSpPr>
        <p:grpSpPr>
          <a:xfrm>
            <a:off x="3052688" y="1439300"/>
            <a:ext cx="5071250" cy="2470200"/>
            <a:chOff x="3090500" y="1439300"/>
            <a:chExt cx="5071250" cy="2470200"/>
          </a:xfrm>
        </p:grpSpPr>
        <p:pic>
          <p:nvPicPr>
            <p:cNvPr id="210" name="Google Shape;21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90500" y="1448750"/>
              <a:ext cx="1404850" cy="24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56900" y="1439300"/>
              <a:ext cx="1404850" cy="246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5"/>
          <p:cNvSpPr txBox="1"/>
          <p:nvPr/>
        </p:nvSpPr>
        <p:spPr>
          <a:xfrm>
            <a:off x="2228850" y="4343400"/>
            <a:ext cx="1552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Image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6276975" y="4343400"/>
            <a:ext cx="666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DLM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ctrTitle"/>
          </p:nvPr>
        </p:nvSpPr>
        <p:spPr>
          <a:xfrm>
            <a:off x="425550" y="232350"/>
            <a:ext cx="8292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Dynamic Range Perception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184200" y="1209100"/>
            <a:ext cx="8634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i="1"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Hulusic V, Valenzise G, Dufaux F. Perceived dynamic range of HDR images with no semantic information[J]. Electronic Imaging, 2018, 2018(14): 1-6.”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75" y="2366400"/>
            <a:ext cx="3439294" cy="19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900" y="2366400"/>
            <a:ext cx="3477466" cy="194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184200" y="1823150"/>
            <a:ext cx="8057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Improve perceived dynamic range (DR) predict model by using additional objective metrics.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1889675" y="4313950"/>
            <a:ext cx="793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6332875" y="4313938"/>
            <a:ext cx="793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DLM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ctrTitle"/>
          </p:nvPr>
        </p:nvSpPr>
        <p:spPr>
          <a:xfrm>
            <a:off x="425550" y="232350"/>
            <a:ext cx="8292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817000" y="2776975"/>
            <a:ext cx="7317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reliminary experiment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Make sure specific DL images of a natural image are unbiased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Make sure DL do not introduce systematic bias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Main experiment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15 participants (12M/3F; age avg 26.7) evaluated 12 DL images a time and natural images, scoring the dynamic range from 0 to 100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01" y="1605375"/>
            <a:ext cx="567224" cy="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025" y="1601115"/>
            <a:ext cx="567225" cy="325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7"/>
          <p:cNvGrpSpPr/>
          <p:nvPr/>
        </p:nvGrpSpPr>
        <p:grpSpPr>
          <a:xfrm>
            <a:off x="1492500" y="1738125"/>
            <a:ext cx="372250" cy="51900"/>
            <a:chOff x="1492500" y="1738125"/>
            <a:chExt cx="372250" cy="51900"/>
          </a:xfrm>
        </p:grpSpPr>
        <p:sp>
          <p:nvSpPr>
            <p:cNvPr id="236" name="Google Shape;236;p27"/>
            <p:cNvSpPr/>
            <p:nvPr/>
          </p:nvSpPr>
          <p:spPr>
            <a:xfrm>
              <a:off x="1492500" y="1738125"/>
              <a:ext cx="51900" cy="51900"/>
            </a:xfrm>
            <a:prstGeom prst="flowChartConnector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1652675" y="1738125"/>
              <a:ext cx="51900" cy="51900"/>
            </a:xfrm>
            <a:prstGeom prst="flowChartConnector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812850" y="1738125"/>
              <a:ext cx="51900" cy="51900"/>
            </a:xfrm>
            <a:prstGeom prst="flowChartConnector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7"/>
          <p:cNvSpPr/>
          <p:nvPr/>
        </p:nvSpPr>
        <p:spPr>
          <a:xfrm rot="-5400000">
            <a:off x="1638325" y="1247350"/>
            <a:ext cx="104700" cy="1671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2803100" y="1695450"/>
            <a:ext cx="4383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4259" y="1605375"/>
            <a:ext cx="557838" cy="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5850" y="1618273"/>
            <a:ext cx="557850" cy="3163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7"/>
          <p:cNvGrpSpPr/>
          <p:nvPr/>
        </p:nvGrpSpPr>
        <p:grpSpPr>
          <a:xfrm>
            <a:off x="4177850" y="1750500"/>
            <a:ext cx="372250" cy="51900"/>
            <a:chOff x="1492500" y="1738125"/>
            <a:chExt cx="372250" cy="51900"/>
          </a:xfrm>
        </p:grpSpPr>
        <p:sp>
          <p:nvSpPr>
            <p:cNvPr id="244" name="Google Shape;244;p27"/>
            <p:cNvSpPr/>
            <p:nvPr/>
          </p:nvSpPr>
          <p:spPr>
            <a:xfrm>
              <a:off x="1492500" y="1738125"/>
              <a:ext cx="51900" cy="51900"/>
            </a:xfrm>
            <a:prstGeom prst="flowChartConnector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1652675" y="1738125"/>
              <a:ext cx="51900" cy="51900"/>
            </a:xfrm>
            <a:prstGeom prst="flowChartConnector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1812850" y="1738125"/>
              <a:ext cx="51900" cy="51900"/>
            </a:xfrm>
            <a:prstGeom prst="flowChartConnector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7"/>
          <p:cNvSpPr/>
          <p:nvPr/>
        </p:nvSpPr>
        <p:spPr>
          <a:xfrm rot="-5400000">
            <a:off x="4335550" y="1247350"/>
            <a:ext cx="104700" cy="1671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5701600" y="1695450"/>
            <a:ext cx="4383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76" y="1605375"/>
            <a:ext cx="567224" cy="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500" y="1618273"/>
            <a:ext cx="557850" cy="3163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7"/>
          <p:cNvGrpSpPr/>
          <p:nvPr/>
        </p:nvGrpSpPr>
        <p:grpSpPr>
          <a:xfrm>
            <a:off x="7048975" y="1750500"/>
            <a:ext cx="372250" cy="51900"/>
            <a:chOff x="1492500" y="1738125"/>
            <a:chExt cx="372250" cy="51900"/>
          </a:xfrm>
        </p:grpSpPr>
        <p:sp>
          <p:nvSpPr>
            <p:cNvPr id="252" name="Google Shape;252;p27"/>
            <p:cNvSpPr/>
            <p:nvPr/>
          </p:nvSpPr>
          <p:spPr>
            <a:xfrm>
              <a:off x="1492500" y="1738125"/>
              <a:ext cx="51900" cy="51900"/>
            </a:xfrm>
            <a:prstGeom prst="flowChartConnector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1652675" y="1738125"/>
              <a:ext cx="51900" cy="51900"/>
            </a:xfrm>
            <a:prstGeom prst="flowChartConnector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1812850" y="1738125"/>
              <a:ext cx="51900" cy="51900"/>
            </a:xfrm>
            <a:prstGeom prst="flowChartConnector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7"/>
          <p:cNvSpPr/>
          <p:nvPr/>
        </p:nvSpPr>
        <p:spPr>
          <a:xfrm rot="-5400000">
            <a:off x="7205925" y="1304500"/>
            <a:ext cx="104700" cy="1671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932875" y="2193300"/>
            <a:ext cx="15936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36 HDR images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591100" y="2193300"/>
            <a:ext cx="15936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36x50 DL images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6277725" y="2218050"/>
            <a:ext cx="1961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36 + 36x5 mix images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ctrTitle"/>
          </p:nvPr>
        </p:nvSpPr>
        <p:spPr>
          <a:xfrm>
            <a:off x="425550" y="232350"/>
            <a:ext cx="8292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 rotWithShape="1">
          <a:blip r:embed="rId3">
            <a:alphaModFix/>
          </a:blip>
          <a:srcRect b="10690" l="0" r="0" t="0"/>
          <a:stretch/>
        </p:blipFill>
        <p:spPr>
          <a:xfrm>
            <a:off x="665425" y="2630800"/>
            <a:ext cx="3760700" cy="16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323" y="2153072"/>
            <a:ext cx="2609450" cy="23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665429" y="1204400"/>
            <a:ext cx="4936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MOS of perceptive DR(Dynamic Range) of DL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MOS of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perceptive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DR of Natural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pixel-based DR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ctrTitle"/>
          </p:nvPr>
        </p:nvSpPr>
        <p:spPr>
          <a:xfrm>
            <a:off x="425550" y="232350"/>
            <a:ext cx="8292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977700" y="1535025"/>
            <a:ext cx="6664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891975" y="1535025"/>
            <a:ext cx="66642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Preserving first-order statistics might not be enough for a truthful representation of the natural HDR images.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Space structure affects the perspective dynamic range and thus high-order statistics like co-occurrence should be considered.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may affect the perceptive dynamic range.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WU PPT Wide Opt 2_Cover 2.jpg" id="280" name="Google Shape;2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>
            <p:ph type="ctrTitle"/>
          </p:nvPr>
        </p:nvSpPr>
        <p:spPr>
          <a:xfrm>
            <a:off x="0" y="2173811"/>
            <a:ext cx="9144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8427357" y="585107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8010071" y="57512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ctrTitle"/>
          </p:nvPr>
        </p:nvSpPr>
        <p:spPr>
          <a:xfrm>
            <a:off x="450600" y="218200"/>
            <a:ext cx="8242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Image segmentation with K-means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2013825" y="4046875"/>
            <a:ext cx="820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Original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5839688" y="4046875"/>
            <a:ext cx="1747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Segmented with k = 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63" y="1625500"/>
            <a:ext cx="3442714" cy="24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089" y="1625500"/>
            <a:ext cx="3442714" cy="24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Assign color with probability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1006200" y="1559050"/>
            <a:ext cx="3565800" cy="28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Divide the image into different areas. (4*4 in our project.)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Calculate the normalized histogram of the segmented image, we get the distribution of the colors pj, j=1~k for every area.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Assign the color of each disk to cluster j with probability pj.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25" y="1334844"/>
            <a:ext cx="3127619" cy="312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992100" y="1334850"/>
            <a:ext cx="71598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K-means clustering ensures that the general pattern of color is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preserved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Reduce the error of the histogram of colors.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Does not consider the size of disk: you might still get weird results if you are very unlucky.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WU PPT Wide Opt 2_Cover 2.jpg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>
            <p:ph type="ctrTitle"/>
          </p:nvPr>
        </p:nvSpPr>
        <p:spPr>
          <a:xfrm>
            <a:off x="0" y="2173811"/>
            <a:ext cx="9144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8427357" y="585107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8010071" y="575128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WU PPT Wide Opt 2_Cover 2.jpg" id="313" name="Google Shape;3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>
            <p:ph type="ctrTitle"/>
          </p:nvPr>
        </p:nvSpPr>
        <p:spPr>
          <a:xfrm>
            <a:off x="0" y="2173811"/>
            <a:ext cx="9144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8427357" y="585107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8010071" y="57512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35"/>
          <p:cNvSpPr txBox="1"/>
          <p:nvPr/>
        </p:nvSpPr>
        <p:spPr>
          <a:xfrm>
            <a:off x="1874875" y="283000"/>
            <a:ext cx="54336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>
            <p:ph type="ctrTitle"/>
          </p:nvPr>
        </p:nvSpPr>
        <p:spPr>
          <a:xfrm>
            <a:off x="470275" y="157000"/>
            <a:ext cx="8242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Texture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 b="48202" l="0" r="0" t="0"/>
          <a:stretch/>
        </p:blipFill>
        <p:spPr>
          <a:xfrm>
            <a:off x="941000" y="1304600"/>
            <a:ext cx="3264950" cy="30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250" y="1282050"/>
            <a:ext cx="3029050" cy="30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Texture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22" y="1555350"/>
            <a:ext cx="4235202" cy="257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825" y="1484562"/>
            <a:ext cx="2721251" cy="27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Texture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p37"/>
          <p:cNvPicPr preferRelativeResize="0"/>
          <p:nvPr/>
        </p:nvPicPr>
        <p:blipFill rotWithShape="1">
          <a:blip r:embed="rId3">
            <a:alphaModFix/>
          </a:blip>
          <a:srcRect b="0" l="32427" r="0" t="0"/>
          <a:stretch/>
        </p:blipFill>
        <p:spPr>
          <a:xfrm>
            <a:off x="771175" y="1334850"/>
            <a:ext cx="3105900" cy="30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25" y="1302244"/>
            <a:ext cx="3127619" cy="312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Texture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600" y="1398425"/>
            <a:ext cx="2816876" cy="281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00" y="1398437"/>
            <a:ext cx="4225298" cy="281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Texture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00" y="1386700"/>
            <a:ext cx="4588198" cy="281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75" y="1386700"/>
            <a:ext cx="2815000" cy="28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26" y="1293396"/>
            <a:ext cx="4919593" cy="328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894" y="1334844"/>
            <a:ext cx="3127619" cy="312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150" y="1140569"/>
            <a:ext cx="2803080" cy="35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600" y="1232575"/>
            <a:ext cx="3258426" cy="325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Artificial Objects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42"/>
          <p:cNvPicPr preferRelativeResize="0"/>
          <p:nvPr/>
        </p:nvPicPr>
        <p:blipFill rotWithShape="1">
          <a:blip r:embed="rId3">
            <a:alphaModFix/>
          </a:blip>
          <a:srcRect b="5802" l="0" r="0" t="3387"/>
          <a:stretch/>
        </p:blipFill>
        <p:spPr>
          <a:xfrm>
            <a:off x="1291500" y="1218063"/>
            <a:ext cx="2335104" cy="318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529" y="1245194"/>
            <a:ext cx="3127619" cy="312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Artificial Objects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1" y="1570651"/>
            <a:ext cx="4400929" cy="293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900" y="1570649"/>
            <a:ext cx="2934851" cy="29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613" y="893363"/>
            <a:ext cx="3356774" cy="33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Artificial Objects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526" y="1334850"/>
            <a:ext cx="2946426" cy="29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3476" y="1299462"/>
            <a:ext cx="2024949" cy="30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Artificial Objects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72" y="1334850"/>
            <a:ext cx="3808000" cy="30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324" y="1334850"/>
            <a:ext cx="3017152" cy="30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>
            <p:ph type="ctrTitle"/>
          </p:nvPr>
        </p:nvSpPr>
        <p:spPr>
          <a:xfrm>
            <a:off x="685800" y="1191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46"/>
          <p:cNvSpPr txBox="1"/>
          <p:nvPr/>
        </p:nvSpPr>
        <p:spPr>
          <a:xfrm>
            <a:off x="1282200" y="1167375"/>
            <a:ext cx="65796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Generalizes well on natural images.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Experiment 1: Generate a set of images from some same natural texture images, ask participants to relate image in pairs.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Experiment 2: Follow the same rule in the dynamic range perception, but with colored images.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Application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" name="Google Shape;419;p47"/>
          <p:cNvSpPr txBox="1"/>
          <p:nvPr/>
        </p:nvSpPr>
        <p:spPr>
          <a:xfrm>
            <a:off x="720300" y="1334850"/>
            <a:ext cx="37026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Generate camouflage patterns.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Art, Design…….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0" name="Google Shape;4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575" y="2268125"/>
            <a:ext cx="2032650" cy="20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7"/>
          <p:cNvSpPr txBox="1"/>
          <p:nvPr/>
        </p:nvSpPr>
        <p:spPr>
          <a:xfrm>
            <a:off x="1924200" y="4271075"/>
            <a:ext cx="1294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Painting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825" y="2245775"/>
            <a:ext cx="2062349" cy="206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/>
        </p:nvSpPr>
        <p:spPr>
          <a:xfrm>
            <a:off x="5559100" y="4271075"/>
            <a:ext cx="1669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Jacket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4" name="Google Shape;424;p47"/>
          <p:cNvCxnSpPr>
            <a:stCxn id="420" idx="3"/>
            <a:endCxn id="422" idx="1"/>
          </p:cNvCxnSpPr>
          <p:nvPr/>
        </p:nvCxnSpPr>
        <p:spPr>
          <a:xfrm flipH="1" rot="10800000">
            <a:off x="3630225" y="3276950"/>
            <a:ext cx="17325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WU PPT Wide Opt 2_Cover 2.jpg" id="429" name="Google Shape;4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8"/>
          <p:cNvSpPr txBox="1"/>
          <p:nvPr>
            <p:ph type="ctrTitle"/>
          </p:nvPr>
        </p:nvSpPr>
        <p:spPr>
          <a:xfrm>
            <a:off x="0" y="2173811"/>
            <a:ext cx="9144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48"/>
          <p:cNvSpPr txBox="1"/>
          <p:nvPr/>
        </p:nvSpPr>
        <p:spPr>
          <a:xfrm>
            <a:off x="8427357" y="585107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8010071" y="57512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49"/>
          <p:cNvSpPr txBox="1"/>
          <p:nvPr/>
        </p:nvSpPr>
        <p:spPr>
          <a:xfrm>
            <a:off x="1181525" y="1563575"/>
            <a:ext cx="66291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Designed a method to assign color to images generated by dead leaves model.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Tested the performance of our model on various type of images.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GitHub repo link: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ctrTitle"/>
          </p:nvPr>
        </p:nvSpPr>
        <p:spPr>
          <a:xfrm>
            <a:off x="685800" y="7669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544775" y="1054175"/>
            <a:ext cx="80583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Bordenave, Charles, Yann Gousseau, and François Roueff. "The dead leaves model: a general tessellation modeling occlusion." </a:t>
            </a:r>
            <a:r>
              <a:rPr i="1"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Advances in applied probability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38.1 (2006): 31-46.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[2] Cao, Frédéric, Frédéric Guichard, and Hervé Hornung. "Dead leaves model for measuring texture quality on a digital camera." </a:t>
            </a:r>
            <a:r>
              <a:rPr i="1"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Photography VI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Vol. 7537. International Society for Optics and Photonics, 2010.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[3] Lee, Ann B., David Mumford, and Jinggang Huang. "Occlusion models for natural images: A statistical study of a scale-invariant dead leaves model." </a:t>
            </a:r>
            <a:r>
              <a:rPr i="1"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International Journal of Computer Vision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41.1-2 (2001): 35-59.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 Hulusic, Vedad, Giuseppe Valenzise, and Frédéric Dufaux. "Perceived dynamic range of HDR images with no semantic information." </a:t>
            </a:r>
            <a:r>
              <a:rPr i="1"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Electronic Imaging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2018.14 (2018): 1-6.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997" y="757050"/>
            <a:ext cx="3808000" cy="30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338700" y="3947825"/>
            <a:ext cx="2466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Starry Night by Van Gogh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WU PPT Wide Opt 2_Cover 2.jpg"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type="ctrTitle"/>
          </p:nvPr>
        </p:nvSpPr>
        <p:spPr>
          <a:xfrm>
            <a:off x="-28300" y="2173811"/>
            <a:ext cx="9144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Dead Leaves Model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8427357" y="585107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8010071" y="57512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50" y="1934425"/>
            <a:ext cx="2483500" cy="16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150" y="1902512"/>
            <a:ext cx="2483500" cy="1755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" name="Google Shape;139;p20"/>
          <p:cNvGraphicFramePr/>
          <p:nvPr/>
        </p:nvGraphicFramePr>
        <p:xfrm>
          <a:off x="3477125" y="1716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{E4AF22A4-07DC-43FC-BCB9-E6FD769EC398}</a:tableStyleId>
              </a:tblPr>
              <a:tblGrid>
                <a:gridCol w="437950"/>
                <a:gridCol w="437950"/>
                <a:gridCol w="437950"/>
                <a:gridCol w="437950"/>
                <a:gridCol w="437950"/>
              </a:tblGrid>
              <a:tr h="38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245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33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245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0" name="Google Shape;140;p20"/>
          <p:cNvSpPr txBox="1"/>
          <p:nvPr/>
        </p:nvSpPr>
        <p:spPr>
          <a:xfrm>
            <a:off x="930200" y="3735225"/>
            <a:ext cx="1543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6670000" y="3735225"/>
            <a:ext cx="1543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Artificial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3865100" y="3735225"/>
            <a:ext cx="1543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Matrix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Image Statistics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325" y="1334844"/>
            <a:ext cx="32385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547575" y="1633700"/>
            <a:ext cx="47217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Scale-invariant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margin distribution of a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statistics do not change heavily with variant image scale.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Non-gaussian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Kurtosis of a statistics is larger than 3 (Gaussian distribution)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Image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457800" y="1451850"/>
            <a:ext cx="7073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Natural Image Prior: Denosing, recovery, enhancing, comparison...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100" y="2571750"/>
            <a:ext cx="48768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>
            <a:off x="4415625" y="3261200"/>
            <a:ext cx="1202700" cy="459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855402"/>
            <a:ext cx="3527100" cy="26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type="ctrTitle"/>
          </p:nvPr>
        </p:nvSpPr>
        <p:spPr>
          <a:xfrm>
            <a:off x="685800" y="2323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Dead Leaves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13" y="3100719"/>
            <a:ext cx="3038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8200" y="3313269"/>
            <a:ext cx="21907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8625" y="3468669"/>
            <a:ext cx="157162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462525" y="1169300"/>
            <a:ext cx="8350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“Lee A B, Mumford D, Huang J. Occlusion models for natural images: A statistical study of a scale-invariant dead leaves model[J]. International Journal of Computer Vision, 2001, 41(1-2): 35-59.”</a:t>
            </a:r>
            <a:endParaRPr i="1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8875" y="1855400"/>
            <a:ext cx="2645297" cy="26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